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77" r:id="rId6"/>
    <p:sldId id="258" r:id="rId7"/>
    <p:sldId id="290" r:id="rId8"/>
    <p:sldId id="264" r:id="rId9"/>
    <p:sldId id="291" r:id="rId10"/>
    <p:sldId id="268" r:id="rId11"/>
    <p:sldId id="293" r:id="rId12"/>
    <p:sldId id="262" r:id="rId13"/>
    <p:sldId id="292" r:id="rId14"/>
    <p:sldId id="294" r:id="rId15"/>
    <p:sldId id="29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204" autoAdjust="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03-Aug-24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03-Aug-24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7978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143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141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/>
              <a:t>Sales </a:t>
            </a:r>
            <a:br>
              <a:rPr lang="en-US" dirty="0"/>
            </a:br>
            <a:r>
              <a:rPr lang="en-US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anchor="t">
            <a:normAutofit/>
          </a:bodyPr>
          <a:lstStyle/>
          <a:p>
            <a:r>
              <a:rPr lang="th-TH" dirty="0"/>
              <a:t>ยอดสั่งซื้อสินค้าแต่ละชนิด</a:t>
            </a:r>
            <a:r>
              <a:rPr lang="en-US" dirty="0"/>
              <a:t>​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5" name="Picture 4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D2D541EB-2995-49FA-99BA-AC74D2F50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736" y="1810390"/>
            <a:ext cx="3886796" cy="454596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/>
          <a:p>
            <a:r>
              <a:rPr lang="th-TH" dirty="0"/>
              <a:t>จากกราฟพบว่า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dirty="0"/>
              <a:t>สินค้าที่มีจำนวนยอดสูงสุดคือ แบตเตอร์รี่ ตามด้วยสายชาร์จ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dirty="0"/>
              <a:t>สินค้าที่มีจำนวนต่ำสุดคือ </a:t>
            </a:r>
            <a:r>
              <a:rPr lang="en-US" dirty="0"/>
              <a:t>LG DRYER </a:t>
            </a:r>
            <a:r>
              <a:rPr lang="th-TH" dirty="0"/>
              <a:t>และ</a:t>
            </a:r>
            <a:r>
              <a:rPr lang="en-US" dirty="0"/>
              <a:t> LG Washing Machine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anchor="t">
            <a:normAutofit/>
          </a:bodyPr>
          <a:lstStyle/>
          <a:p>
            <a:r>
              <a:rPr lang="th-TH" dirty="0"/>
              <a:t>ยอดสั่งซื้อสินค้าแต่ละชนิด</a:t>
            </a:r>
            <a:r>
              <a:rPr lang="en-US" dirty="0"/>
              <a:t>​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7" name="Picture 6" descr="A graph of sales and sales&#10;&#10;Description automatically generated">
            <a:extLst>
              <a:ext uri="{FF2B5EF4-FFF2-40B4-BE49-F238E27FC236}">
                <a16:creationId xmlns:a16="http://schemas.microsoft.com/office/drawing/2014/main" id="{6056ADCA-EECA-4E0E-8D1E-760A3A406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750" y="1710813"/>
            <a:ext cx="3782666" cy="4503174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/>
          <a:p>
            <a:r>
              <a:rPr lang="th-TH" dirty="0"/>
              <a:t>จากกราฟพบว่า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dirty="0"/>
              <a:t>สินค้าที่มีจำนวนยอดขายสูงสุดคือ </a:t>
            </a:r>
            <a:r>
              <a:rPr lang="en-US" dirty="0" err="1"/>
              <a:t>macbook</a:t>
            </a:r>
            <a:r>
              <a:rPr lang="en-US" dirty="0"/>
              <a:t> </a:t>
            </a:r>
            <a:r>
              <a:rPr lang="en-US" dirty="0" err="1"/>
              <a:t>iphone</a:t>
            </a:r>
            <a:r>
              <a:rPr lang="en-US" dirty="0"/>
              <a:t> </a:t>
            </a:r>
            <a:r>
              <a:rPr lang="en-US" dirty="0" err="1"/>
              <a:t>thinkpad</a:t>
            </a:r>
            <a:r>
              <a:rPr lang="en-US" dirty="0"/>
              <a:t> laptop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dirty="0"/>
              <a:t>สินค้าที่มียอดขายต่ำสุดคือ แบตเตอร์รี่</a:t>
            </a:r>
          </a:p>
        </p:txBody>
      </p:sp>
    </p:spTree>
    <p:extLst>
      <p:ext uri="{BB962C8B-B14F-4D97-AF65-F5344CB8AC3E}">
        <p14:creationId xmlns:p14="http://schemas.microsoft.com/office/powerpoint/2010/main" val="393365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anchor="t">
            <a:normAutofit/>
          </a:bodyPr>
          <a:lstStyle/>
          <a:p>
            <a:r>
              <a:rPr lang="th-TH" dirty="0"/>
              <a:t>ยอดสั่งซื้อสินค้าแต่ละชนิด</a:t>
            </a:r>
            <a:r>
              <a:rPr lang="en-US" dirty="0"/>
              <a:t>​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5" name="Picture 4" descr="A graph of different types of electronics&#10;&#10;Description automatically generated with medium confidence">
            <a:extLst>
              <a:ext uri="{FF2B5EF4-FFF2-40B4-BE49-F238E27FC236}">
                <a16:creationId xmlns:a16="http://schemas.microsoft.com/office/drawing/2014/main" id="{38A2CE52-01D5-4547-A3AF-0C126BD9D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354" y="1995948"/>
            <a:ext cx="3987301" cy="4100052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/>
          <a:p>
            <a:r>
              <a:rPr lang="th-TH" dirty="0"/>
              <a:t>จากกราฟพบว่า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dirty="0"/>
              <a:t>แบตเตอร์รี่มีจำนวนการสั่งมากที่สุดแต่มีรายได้ต่ำที่สุด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Macbook</a:t>
            </a:r>
            <a:r>
              <a:rPr lang="en-US" dirty="0"/>
              <a:t> </a:t>
            </a:r>
            <a:r>
              <a:rPr lang="th-TH" dirty="0"/>
              <a:t>มียอดสั่งซื้อต่ำแต่มีรายได้สูงสุด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Dryer </a:t>
            </a:r>
            <a:r>
              <a:rPr lang="th-TH" dirty="0"/>
              <a:t>และ </a:t>
            </a:r>
            <a:r>
              <a:rPr lang="en-US" dirty="0"/>
              <a:t>Washing machine </a:t>
            </a:r>
            <a:r>
              <a:rPr lang="th-TH" dirty="0"/>
              <a:t>มียอดสั่งซื้อต่ำและรายได้ต่ำ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h-TH" dirty="0"/>
          </a:p>
          <a:p>
            <a:r>
              <a:rPr lang="th-TH" dirty="0"/>
              <a:t>ดังนั้นร้านควรลดการขายสินค้าที่มียอดสั่งซื้อต่ำและรายได้ต่ำ แล้วไปเพิ่มรายการอื่น</a:t>
            </a:r>
          </a:p>
        </p:txBody>
      </p:sp>
    </p:spTree>
    <p:extLst>
      <p:ext uri="{BB962C8B-B14F-4D97-AF65-F5344CB8AC3E}">
        <p14:creationId xmlns:p14="http://schemas.microsoft.com/office/powerpoint/2010/main" val="2563533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Executive Summary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Methodology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Results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Conclusion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868639"/>
          </a:xfrm>
        </p:spPr>
        <p:txBody>
          <a:bodyPr>
            <a:normAutofit fontScale="90000"/>
          </a:bodyPr>
          <a:lstStyle/>
          <a:p>
            <a:r>
              <a:rPr lang="en-US" dirty="0"/>
              <a:t>Executive summary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37676DAB-63B8-4327-BEB0-2B6C5D8115DB}"/>
              </a:ext>
            </a:extLst>
          </p:cNvPr>
          <p:cNvSpPr txBox="1">
            <a:spLocks/>
          </p:cNvSpPr>
          <p:nvPr/>
        </p:nvSpPr>
        <p:spPr>
          <a:xfrm>
            <a:off x="4911574" y="2252010"/>
            <a:ext cx="6338887" cy="394563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อธิบายรูปแบบของข้อมูล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342900" indent="-342900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อธิบายคำถาม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342900" indent="-342900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อธิบายขั้นตอนการทำงาน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342900" indent="-342900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อธิบายผลลัพธ์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342900" indent="-342900"/>
            <a:r>
              <a:rPr lang="th-TH" sz="32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สรุปผล</a:t>
            </a:r>
            <a:endParaRPr lang="en-US" sz="3200" dirty="0">
              <a:solidFill>
                <a:schemeClr val="bg1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6"/>
            <a:ext cx="6594768" cy="864790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1409077"/>
            <a:ext cx="6594768" cy="4672492"/>
          </a:xfrm>
        </p:spPr>
        <p:txBody>
          <a:bodyPr>
            <a:normAutofit fontScale="32500" lnSpcReduction="20000"/>
          </a:bodyPr>
          <a:lstStyle/>
          <a:p>
            <a:r>
              <a:rPr lang="th-TH" sz="7400" dirty="0">
                <a:latin typeface="JasmineUPC" panose="02020603050405020304" pitchFamily="18" charset="-34"/>
                <a:cs typeface="JasmineUPC" panose="02020603050405020304" pitchFamily="18" charset="-34"/>
              </a:rPr>
              <a:t>จุดประสงค์เพื่อปรับปรุงการขายสินค้าให้มีประสิทธิภาพมากที่สุด</a:t>
            </a:r>
          </a:p>
          <a:p>
            <a:r>
              <a:rPr lang="th-TH" sz="7400" dirty="0">
                <a:latin typeface="JasmineUPC" panose="02020603050405020304" pitchFamily="18" charset="-34"/>
                <a:cs typeface="JasmineUPC" panose="02020603050405020304" pitchFamily="18" charset="-34"/>
              </a:rPr>
              <a:t>โดยตอบคำถามเหล่านี้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7400" dirty="0">
                <a:latin typeface="JasmineUPC" panose="02020603050405020304" pitchFamily="18" charset="-34"/>
                <a:cs typeface="JasmineUPC" panose="02020603050405020304" pitchFamily="18" charset="-34"/>
              </a:rPr>
              <a:t>ควรทำโปรโมชั่นช่วงเดือนไหน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7400" dirty="0">
                <a:latin typeface="JasmineUPC" panose="02020603050405020304" pitchFamily="18" charset="-34"/>
                <a:cs typeface="JasmineUPC" panose="02020603050405020304" pitchFamily="18" charset="-34"/>
              </a:rPr>
              <a:t>ควรปล่อยโฆษณาช่วงเวลาไหน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7400" dirty="0">
                <a:latin typeface="JasmineUPC" panose="02020603050405020304" pitchFamily="18" charset="-34"/>
                <a:cs typeface="JasmineUPC" panose="02020603050405020304" pitchFamily="18" charset="-34"/>
              </a:rPr>
              <a:t>ที่เมืองไหนที่มียอดขายสูงสุด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7400" dirty="0">
                <a:latin typeface="JasmineUPC" panose="02020603050405020304" pitchFamily="18" charset="-34"/>
                <a:cs typeface="JasmineUPC" panose="02020603050405020304" pitchFamily="18" charset="-34"/>
              </a:rPr>
              <a:t>ควรทำโปรโมชันกับสินค้าตัวไหน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7400" dirty="0">
                <a:latin typeface="JasmineUPC" panose="02020603050405020304" pitchFamily="18" charset="-34"/>
                <a:cs typeface="JasmineUPC" panose="02020603050405020304" pitchFamily="18" charset="-34"/>
              </a:rPr>
              <a:t>ร้านควรปรับสินค้าที่วางขายอย่างไร</a:t>
            </a:r>
          </a:p>
          <a:p>
            <a:endParaRPr lang="th-TH" dirty="0"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endParaRPr lang="th-TH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652770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0" y="3059113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ข้อมูลมีที่มาจาก รายการการสั่งซื้อสินค้า</a:t>
            </a:r>
            <a:r>
              <a:rPr lang="th-TH" sz="2400" dirty="0" err="1">
                <a:latin typeface="JasmineUPC" panose="02020603050405020304" pitchFamily="18" charset="-34"/>
                <a:cs typeface="JasmineUPC" panose="02020603050405020304" pitchFamily="18" charset="-34"/>
              </a:rPr>
              <a:t>ตลอดทั้ง</a:t>
            </a:r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ปี 2019 ตั้งแต่เดือน มกราคมถึงธันวาคม</a:t>
            </a:r>
          </a:p>
          <a:p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ประกอบไปด้วย หมายเลขการสั่งซื้อ รายการสินค้า จำนวน เวลาที่สั่งซื้อ และที่อยู่</a:t>
            </a:r>
          </a:p>
          <a:p>
            <a:r>
              <a:rPr lang="th-TH" sz="2400" dirty="0">
                <a:latin typeface="JasmineUPC" panose="02020603050405020304" pitchFamily="18" charset="-34"/>
                <a:cs typeface="JasmineUPC" panose="02020603050405020304" pitchFamily="18" charset="-34"/>
              </a:rPr>
              <a:t>โดยเริ่มจาก ทำความสะอาดข้อมูล และจึงวิเคราะห์ข้อมูล</a:t>
            </a:r>
            <a:endParaRPr lang="en-US" sz="24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2785508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323088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th-TH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ยอดขายรวมรายเดือน</a:t>
            </a:r>
            <a:r>
              <a:rPr lang="th-TH" sz="2800" dirty="0" err="1">
                <a:latin typeface="JasmineUPC" panose="02020603050405020304" pitchFamily="18" charset="-34"/>
                <a:cs typeface="JasmineUPC" panose="02020603050405020304" pitchFamily="18" charset="-34"/>
              </a:rPr>
              <a:t>ตลอดทั้ง</a:t>
            </a:r>
            <a:r>
              <a:rPr lang="th-TH" sz="2800" dirty="0">
                <a:latin typeface="JasmineUPC" panose="02020603050405020304" pitchFamily="18" charset="-34"/>
                <a:cs typeface="JasmineUPC" panose="02020603050405020304" pitchFamily="18" charset="-34"/>
              </a:rPr>
              <a:t>ปี</a:t>
            </a:r>
            <a:endParaRPr lang="en-US" sz="28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3F3455-E568-40C9-9F4D-8C89F4CD95F8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734" y="2590800"/>
            <a:ext cx="4515035" cy="3505200"/>
          </a:xfrm>
        </p:spPr>
        <p:txBody>
          <a:bodyPr vert="horz" lIns="91440" tIns="45720" rIns="91440" bIns="45720" rtlCol="0">
            <a:normAutofit/>
          </a:bodyPr>
          <a:lstStyle/>
          <a:p>
            <a:pPr marL="228600" lvl="1" indent="0">
              <a:buNone/>
            </a:pPr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จากกราฟสามารถตีความได้ว่า</a:t>
            </a:r>
          </a:p>
          <a:p>
            <a:pPr lvl="1"/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ยอดขายในปีมีลักษณะเป็นช่วงฤดูกาล</a:t>
            </a:r>
          </a:p>
          <a:p>
            <a:pPr lvl="1"/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ช่วงที่มียอดขายดีสุดคือ </a:t>
            </a:r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Q2 </a:t>
            </a:r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และ </a:t>
            </a:r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Q4</a:t>
            </a:r>
          </a:p>
          <a:p>
            <a:pPr lvl="1"/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ช่วงที่มียอดขายต่ำคือ </a:t>
            </a:r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Q1 </a:t>
            </a:r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และ </a:t>
            </a:r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Q3</a:t>
            </a:r>
          </a:p>
          <a:p>
            <a:pPr marL="228600" lvl="1" indent="0">
              <a:buNone/>
            </a:pPr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ดังนั้นร้านควรทำโปรโมชันในช่วงที่ยอดขายต่ำเพื่อเพิ่มยอดขาย และควรลด </a:t>
            </a:r>
            <a:r>
              <a:rPr lang="en-US" dirty="0">
                <a:latin typeface="JasmineUPC" panose="02020603050405020304" pitchFamily="18" charset="-34"/>
                <a:cs typeface="JasmineUPC" panose="02020603050405020304" pitchFamily="18" charset="-34"/>
              </a:rPr>
              <a:t>stock </a:t>
            </a:r>
            <a:r>
              <a:rPr lang="th-TH" dirty="0">
                <a:latin typeface="JasmineUPC" panose="02020603050405020304" pitchFamily="18" charset="-34"/>
                <a:cs typeface="JasmineUPC" panose="02020603050405020304" pitchFamily="18" charset="-34"/>
              </a:rPr>
              <a:t>สินค้าในช่วงนี้เพื่อประหยัดค่าใช้จ่าย</a:t>
            </a:r>
            <a:endParaRPr lang="en-US" dirty="0"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endParaRPr lang="en-US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  <p:pic>
        <p:nvPicPr>
          <p:cNvPr id="3" name="Picture 2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F62EFF0C-CD26-4C8B-9552-FB5252417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281" y="2590800"/>
            <a:ext cx="4210450" cy="3505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h-TH" dirty="0"/>
              <a:t>ยอดขายแต่ละเมือง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4" name="Picture 3" descr="A graph of sales&#10;&#10;Description automatically generated">
            <a:extLst>
              <a:ext uri="{FF2B5EF4-FFF2-40B4-BE49-F238E27FC236}">
                <a16:creationId xmlns:a16="http://schemas.microsoft.com/office/drawing/2014/main" id="{01A9E351-0592-44FE-82A1-35CA8C8E5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3627" y="2590800"/>
            <a:ext cx="3651249" cy="3505200"/>
          </a:xfrm>
          <a:prstGeom prst="rect">
            <a:avLst/>
          </a:prstGeom>
          <a:noFill/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3F3455-E568-40C9-9F4D-8C89F4CD95F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645989" y="2590800"/>
            <a:ext cx="4515035" cy="3505200"/>
          </a:xfrm>
        </p:spPr>
        <p:txBody>
          <a:bodyPr vert="horz" lIns="91440" tIns="45720" rIns="91440" bIns="45720" rtlCol="0">
            <a:normAutofit/>
          </a:bodyPr>
          <a:lstStyle/>
          <a:p>
            <a:pPr marL="228600" lvl="1" indent="0">
              <a:buNone/>
            </a:pPr>
            <a:r>
              <a:rPr lang="th-TH" dirty="0"/>
              <a:t>จากกราฟสามารถตีความได้ว่า</a:t>
            </a:r>
          </a:p>
          <a:p>
            <a:pPr lvl="1"/>
            <a:r>
              <a:rPr lang="th-TH" dirty="0"/>
              <a:t>เมืองที่มียอดขายสูงสุดคือ ซานฟรานซิสโก</a:t>
            </a:r>
          </a:p>
          <a:p>
            <a:pPr lvl="1"/>
            <a:r>
              <a:rPr lang="th-TH" dirty="0"/>
              <a:t>เมืองที่มียอดขายต่ำสุดคือ พอร์ทแลนด์</a:t>
            </a:r>
            <a:endParaRPr lang="en-US" dirty="0"/>
          </a:p>
          <a:p>
            <a:pPr marL="228600" lvl="1" indent="0">
              <a:buNone/>
            </a:pPr>
            <a:r>
              <a:rPr lang="th-TH" dirty="0"/>
              <a:t>ดังนั้นร้านสามารถเปิดสาขาเพิ่มที่ซานฟรานซิสโก และ </a:t>
            </a:r>
            <a:r>
              <a:rPr lang="th-TH" dirty="0" err="1"/>
              <a:t>ลอสแ</a:t>
            </a:r>
            <a:r>
              <a:rPr lang="th-TH" dirty="0"/>
              <a:t>องเจ</a:t>
            </a:r>
            <a:r>
              <a:rPr lang="th-TH" dirty="0" err="1"/>
              <a:t>ิลลิส</a:t>
            </a:r>
            <a:r>
              <a:rPr lang="th-TH" dirty="0"/>
              <a:t>เพื่อเพิ่มการขาย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302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14695" y="2687716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Picture 3" descr="A graph of sales and sales&#10;&#10;Description automatically generated with medium confidence">
            <a:extLst>
              <a:ext uri="{FF2B5EF4-FFF2-40B4-BE49-F238E27FC236}">
                <a16:creationId xmlns:a16="http://schemas.microsoft.com/office/drawing/2014/main" id="{1840F83D-626E-4E23-BF76-E71482541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7571" y="1468196"/>
            <a:ext cx="4036200" cy="3322730"/>
          </a:xfrm>
          <a:prstGeom prst="rect">
            <a:avLst/>
          </a:prstGeom>
        </p:spPr>
      </p:pic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725B64C8-8ECC-422D-BA3A-D9871B6FD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4908" y="704619"/>
            <a:ext cx="9389288" cy="13624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h-TH" dirty="0"/>
              <a:t>ยอดขายรายชั่วโมง</a:t>
            </a:r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F7C92A9E-F485-4B85-8E5D-FD85CC9182BE}"/>
              </a:ext>
            </a:extLst>
          </p:cNvPr>
          <p:cNvSpPr txBox="1">
            <a:spLocks/>
          </p:cNvSpPr>
          <p:nvPr/>
        </p:nvSpPr>
        <p:spPr>
          <a:xfrm>
            <a:off x="7465459" y="1468196"/>
            <a:ext cx="4515035" cy="3505200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Font typeface="Arial" panose="020B0604020202020204" pitchFamily="34" charset="0"/>
              <a:buNone/>
            </a:pPr>
            <a:r>
              <a:rPr lang="th-TH" dirty="0">
                <a:solidFill>
                  <a:schemeClr val="bg1"/>
                </a:solidFill>
              </a:rPr>
              <a:t>จากกราฟสามารถตีความได้ว่า</a:t>
            </a:r>
          </a:p>
          <a:p>
            <a:pPr lvl="1"/>
            <a:r>
              <a:rPr lang="th-TH" dirty="0">
                <a:solidFill>
                  <a:schemeClr val="bg1"/>
                </a:solidFill>
              </a:rPr>
              <a:t>เวลาที่มียอดซื้อสูงสุดสามารถแบ่งได้สองช่วง</a:t>
            </a:r>
          </a:p>
          <a:p>
            <a:pPr lvl="1"/>
            <a:r>
              <a:rPr lang="th-TH" dirty="0">
                <a:solidFill>
                  <a:schemeClr val="bg1"/>
                </a:solidFill>
              </a:rPr>
              <a:t>ช่วง 10-13 และ 17-21</a:t>
            </a:r>
          </a:p>
          <a:p>
            <a:pPr lvl="1"/>
            <a:r>
              <a:rPr lang="th-TH" dirty="0">
                <a:solidFill>
                  <a:schemeClr val="bg1"/>
                </a:solidFill>
              </a:rPr>
              <a:t>ช่วงต่ำสุดคือ 0-7 </a:t>
            </a:r>
          </a:p>
          <a:p>
            <a:pPr marL="228600" lvl="1" indent="0">
              <a:buFont typeface="Arial" panose="020B0604020202020204" pitchFamily="34" charset="0"/>
              <a:buNone/>
            </a:pPr>
            <a:endParaRPr lang="th-TH" dirty="0">
              <a:solidFill>
                <a:schemeClr val="bg1"/>
              </a:solidFill>
            </a:endParaRPr>
          </a:p>
          <a:p>
            <a:pPr marL="228600" lvl="1" indent="0">
              <a:buFont typeface="Arial" panose="020B0604020202020204" pitchFamily="34" charset="0"/>
              <a:buNone/>
            </a:pPr>
            <a:r>
              <a:rPr lang="th-TH" dirty="0">
                <a:solidFill>
                  <a:schemeClr val="bg1"/>
                </a:solidFill>
              </a:rPr>
              <a:t>ดังนั้นร้านสามารถทำโปรโมชั่นในช่วงเวลาดังกล่าวได้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87c36047-0c53-4348-90dd-4aea06b17c05" xsi:nil="true"/>
    <_activity xmlns="87c36047-0c53-4348-90dd-4aea06b17c0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39FAF4D7267648BB8599F7C74F86CA" ma:contentTypeVersion="11" ma:contentTypeDescription="Create a new document." ma:contentTypeScope="" ma:versionID="1a91f4fe7c0472d7e3b1125465335de1">
  <xsd:schema xmlns:xsd="http://www.w3.org/2001/XMLSchema" xmlns:xs="http://www.w3.org/2001/XMLSchema" xmlns:p="http://schemas.microsoft.com/office/2006/metadata/properties" xmlns:ns3="87c36047-0c53-4348-90dd-4aea06b17c05" xmlns:ns4="60050dcc-59d4-4be8-aae0-4b3b66629188" targetNamespace="http://schemas.microsoft.com/office/2006/metadata/properties" ma:root="true" ma:fieldsID="b10185fdfb1e4058fbd20218f16866d8" ns3:_="" ns4:_="">
    <xsd:import namespace="87c36047-0c53-4348-90dd-4aea06b17c05"/>
    <xsd:import namespace="60050dcc-59d4-4be8-aae0-4b3b6662918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SearchPropertie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c36047-0c53-4348-90dd-4aea06b17c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050dcc-59d4-4be8-aae0-4b3b6662918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purl.org/dc/terms/"/>
    <ds:schemaRef ds:uri="87c36047-0c53-4348-90dd-4aea06b17c05"/>
    <ds:schemaRef ds:uri="60050dcc-59d4-4be8-aae0-4b3b66629188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CBA4F75-2F7D-4BF9-B237-02BF45E22F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7c36047-0c53-4348-90dd-4aea06b17c05"/>
    <ds:schemaRef ds:uri="60050dcc-59d4-4be8-aae0-4b3b666291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{BA21A3C2-A6FB-450A-85EC-6A151EC01ED2}tf33968143_win32</Template>
  <TotalTime>71</TotalTime>
  <Words>414</Words>
  <Application>Microsoft Office PowerPoint</Application>
  <PresentationFormat>Widescreen</PresentationFormat>
  <Paragraphs>80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Avenir Next LT Pro</vt:lpstr>
      <vt:lpstr>Calibri</vt:lpstr>
      <vt:lpstr>JasmineUPC</vt:lpstr>
      <vt:lpstr>Custom</vt:lpstr>
      <vt:lpstr>Sales  analysis</vt:lpstr>
      <vt:lpstr>Outline</vt:lpstr>
      <vt:lpstr>Executive summary</vt:lpstr>
      <vt:lpstr>introduction</vt:lpstr>
      <vt:lpstr>METHODOLOGY</vt:lpstr>
      <vt:lpstr>RESULTS</vt:lpstr>
      <vt:lpstr>ยอดขายรวมรายเดือนตลอดทั้งปี</vt:lpstr>
      <vt:lpstr>ยอดขายแต่ละเมือง</vt:lpstr>
      <vt:lpstr>ยอดขายรายชั่วโมง</vt:lpstr>
      <vt:lpstr>ยอดสั่งซื้อสินค้าแต่ละชนิด​</vt:lpstr>
      <vt:lpstr>ยอดสั่งซื้อสินค้าแต่ละชนิด​</vt:lpstr>
      <vt:lpstr>ยอดสั่งซื้อสินค้าแต่ละชนิด​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 analysis</dc:title>
  <dc:creator>Warawut Chumthong</dc:creator>
  <cp:lastModifiedBy>Warawut Chumthong</cp:lastModifiedBy>
  <cp:revision>7</cp:revision>
  <dcterms:created xsi:type="dcterms:W3CDTF">2024-08-03T00:02:23Z</dcterms:created>
  <dcterms:modified xsi:type="dcterms:W3CDTF">2024-08-03T01:13:55Z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0x0101004F39FAF4D7267648BB8599F7C74F86CA</vt:lpwstr>
  </property>
</Properties>
</file>